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90" r:id="rId2"/>
    <p:sldId id="289"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1B4788-067D-42EF-E8C9-897B00BD652D}" name="BAXANDALL, Louise (SHEFFIELD CHILDREN'S NHS FOUNDATION TRUST)" initials="BL(CNFT" userId="S::louise.baxandall@nhs.net::ca5c2fac-04c2-4b19-84ff-fc881e336e22" providerId="AD"/>
  <p188:author id="{B4954CD2-60F2-9254-A1D4-B115D5F7F8F4}" name="ELLIS, Sophie (SHEFFIELD CHILDREN'S NHS FOUNDATION TRUST)" initials="ES(CNFT" userId="S::sophie.ellis21@nhs.net::80755362-29f4-407c-b104-1d61d582a43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7F"/>
    <a:srgbClr val="FF9933"/>
    <a:srgbClr val="92D05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FD3649-B68E-4D3F-9459-A77E78D80A38}" v="66" dt="2024-08-27T13:15:44.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6874" autoAdjust="0"/>
  </p:normalViewPr>
  <p:slideViewPr>
    <p:cSldViewPr snapToGrid="0">
      <p:cViewPr varScale="1">
        <p:scale>
          <a:sx n="74" d="100"/>
          <a:sy n="74" d="100"/>
        </p:scale>
        <p:origin x="19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EEB5E6-E23E-4820-8387-18283ACA872E}"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3FAFA12E-53A6-4161-9BFD-B04A76201BD7}">
      <dgm:prSet/>
      <dgm:spPr>
        <a:solidFill>
          <a:srgbClr val="00467F"/>
        </a:solidFill>
        <a:ln>
          <a:extLst>
            <a:ext uri="{C807C97D-BFC1-408E-A445-0C87EB9F89A2}">
              <ask:lineSketchStyleProps xmlns:ask="http://schemas.microsoft.com/office/drawing/2018/sketchyshapes">
                <ask:type>
                  <ask:lineSketchFreehand/>
                </ask:type>
              </ask:lineSketchStyleProps>
            </a:ext>
          </a:extLst>
        </a:ln>
      </dgm:spPr>
      <dgm:t>
        <a:bodyPr/>
        <a:lstStyle/>
        <a:p>
          <a:r>
            <a:rPr lang="en-GB" dirty="0"/>
            <a:t>Social media is one of the best ways to reach a wide audience</a:t>
          </a:r>
          <a:endParaRPr lang="en-US" dirty="0"/>
        </a:p>
      </dgm:t>
    </dgm:pt>
    <dgm:pt modelId="{266411E6-94A0-4EEB-B233-15C46BD37184}" type="parTrans" cxnId="{357DF96A-894F-4627-8872-56F6B5ACFE8B}">
      <dgm:prSet/>
      <dgm:spPr/>
      <dgm:t>
        <a:bodyPr/>
        <a:lstStyle/>
        <a:p>
          <a:endParaRPr lang="en-US"/>
        </a:p>
      </dgm:t>
    </dgm:pt>
    <dgm:pt modelId="{8F1C3F65-9416-49E5-9303-481CF7ECA9DB}" type="sibTrans" cxnId="{357DF96A-894F-4627-8872-56F6B5ACFE8B}">
      <dgm:prSet/>
      <dgm:spPr/>
      <dgm:t>
        <a:bodyPr/>
        <a:lstStyle/>
        <a:p>
          <a:endParaRPr lang="en-US"/>
        </a:p>
      </dgm:t>
    </dgm:pt>
    <dgm:pt modelId="{E4CA572C-7A15-4E39-A14A-692C455ED750}">
      <dgm:prSet/>
      <dgm:spPr>
        <a:solidFill>
          <a:srgbClr val="00467F"/>
        </a:solidFill>
        <a:ln>
          <a:extLst>
            <a:ext uri="{C807C97D-BFC1-408E-A445-0C87EB9F89A2}">
              <ask:lineSketchStyleProps xmlns:ask="http://schemas.microsoft.com/office/drawing/2018/sketchyshapes">
                <ask:type>
                  <ask:lineSketchFreehand/>
                </ask:type>
              </ask:lineSketchStyleProps>
            </a:ext>
          </a:extLst>
        </a:ln>
      </dgm:spPr>
      <dgm:t>
        <a:bodyPr/>
        <a:lstStyle/>
        <a:p>
          <a:r>
            <a:rPr lang="en-GB"/>
            <a:t>56.2 million active social media users in the UK</a:t>
          </a:r>
          <a:endParaRPr lang="en-US"/>
        </a:p>
      </dgm:t>
    </dgm:pt>
    <dgm:pt modelId="{01C7EE1E-D281-47E4-A0BE-619C977B89AF}" type="parTrans" cxnId="{F315EBA8-CAF1-4182-B506-58895EEF3F64}">
      <dgm:prSet/>
      <dgm:spPr/>
      <dgm:t>
        <a:bodyPr/>
        <a:lstStyle/>
        <a:p>
          <a:endParaRPr lang="en-US"/>
        </a:p>
      </dgm:t>
    </dgm:pt>
    <dgm:pt modelId="{2454018F-C80B-4304-8AB0-0457C19924E6}" type="sibTrans" cxnId="{F315EBA8-CAF1-4182-B506-58895EEF3F64}">
      <dgm:prSet/>
      <dgm:spPr/>
      <dgm:t>
        <a:bodyPr/>
        <a:lstStyle/>
        <a:p>
          <a:endParaRPr lang="en-US"/>
        </a:p>
      </dgm:t>
    </dgm:pt>
    <dgm:pt modelId="{295C4AAC-53CD-48C8-B76A-171CDF3613B5}">
      <dgm:prSet/>
      <dgm:spPr>
        <a:solidFill>
          <a:srgbClr val="00467F"/>
        </a:solidFill>
        <a:ln>
          <a:extLst>
            <a:ext uri="{C807C97D-BFC1-408E-A445-0C87EB9F89A2}">
              <ask:lineSketchStyleProps xmlns:ask="http://schemas.microsoft.com/office/drawing/2018/sketchyshapes">
                <ask:type>
                  <ask:lineSketchFreehand/>
                </ask:type>
              </ask:lineSketchStyleProps>
            </a:ext>
          </a:extLst>
        </a:ln>
      </dgm:spPr>
      <dgm:t>
        <a:bodyPr/>
        <a:lstStyle/>
        <a:p>
          <a:r>
            <a:rPr lang="en-GB"/>
            <a:t>Penetration rate of 78%</a:t>
          </a:r>
          <a:endParaRPr lang="en-US"/>
        </a:p>
      </dgm:t>
    </dgm:pt>
    <dgm:pt modelId="{B7E69E65-F3E3-41B7-A8FA-E9E7E8AC5C4F}" type="parTrans" cxnId="{4A4DEE75-BD4A-485C-819B-041AD02D71E7}">
      <dgm:prSet/>
      <dgm:spPr/>
      <dgm:t>
        <a:bodyPr/>
        <a:lstStyle/>
        <a:p>
          <a:endParaRPr lang="en-US"/>
        </a:p>
      </dgm:t>
    </dgm:pt>
    <dgm:pt modelId="{AC44DBE9-033C-4C06-824A-A2A5DF968B4A}" type="sibTrans" cxnId="{4A4DEE75-BD4A-485C-819B-041AD02D71E7}">
      <dgm:prSet/>
      <dgm:spPr/>
      <dgm:t>
        <a:bodyPr/>
        <a:lstStyle/>
        <a:p>
          <a:endParaRPr lang="en-US"/>
        </a:p>
      </dgm:t>
    </dgm:pt>
    <dgm:pt modelId="{EA58C6E1-986B-487F-983F-19E4A1B12689}">
      <dgm:prSet/>
      <dgm:spPr>
        <a:solidFill>
          <a:srgbClr val="00467F"/>
        </a:solidFill>
        <a:ln>
          <a:extLst>
            <a:ext uri="{C807C97D-BFC1-408E-A445-0C87EB9F89A2}">
              <ask:lineSketchStyleProps xmlns:ask="http://schemas.microsoft.com/office/drawing/2018/sketchyshapes">
                <ask:type>
                  <ask:lineSketchFreehand/>
                </ask:type>
              </ask:lineSketchStyleProps>
            </a:ext>
          </a:extLst>
        </a:ln>
      </dgm:spPr>
      <dgm:t>
        <a:bodyPr/>
        <a:lstStyle/>
        <a:p>
          <a:r>
            <a:rPr lang="en-GB"/>
            <a:t>Average person spends 151 minutes per day on social media </a:t>
          </a:r>
          <a:endParaRPr lang="en-US"/>
        </a:p>
      </dgm:t>
    </dgm:pt>
    <dgm:pt modelId="{4920BAD4-43DD-4D92-BA5A-40C4536C58CE}" type="parTrans" cxnId="{63305FC1-1CE6-4E09-804C-6ED2E11A07A4}">
      <dgm:prSet/>
      <dgm:spPr/>
      <dgm:t>
        <a:bodyPr/>
        <a:lstStyle/>
        <a:p>
          <a:endParaRPr lang="en-US"/>
        </a:p>
      </dgm:t>
    </dgm:pt>
    <dgm:pt modelId="{8B4415D9-CFD5-4F83-8B81-EEA1BBA7F029}" type="sibTrans" cxnId="{63305FC1-1CE6-4E09-804C-6ED2E11A07A4}">
      <dgm:prSet/>
      <dgm:spPr/>
      <dgm:t>
        <a:bodyPr/>
        <a:lstStyle/>
        <a:p>
          <a:endParaRPr lang="en-US"/>
        </a:p>
      </dgm:t>
    </dgm:pt>
    <dgm:pt modelId="{15A3D3C4-64FB-4073-B0A5-0557B313F4FA}" type="pres">
      <dgm:prSet presAssocID="{8BEEB5E6-E23E-4820-8387-18283ACA872E}" presName="matrix" presStyleCnt="0">
        <dgm:presLayoutVars>
          <dgm:chMax val="1"/>
          <dgm:dir/>
          <dgm:resizeHandles val="exact"/>
        </dgm:presLayoutVars>
      </dgm:prSet>
      <dgm:spPr/>
    </dgm:pt>
    <dgm:pt modelId="{98C13D45-94DF-42B5-A066-5406A8ECE2AB}" type="pres">
      <dgm:prSet presAssocID="{8BEEB5E6-E23E-4820-8387-18283ACA872E}" presName="diamond" presStyleLbl="bgShp" presStyleIdx="0" presStyleCnt="1" custLinFactNeighborX="3919" custLinFactNeighborY="2236"/>
      <dgm:spPr>
        <a:ln>
          <a:extLst>
            <a:ext uri="{C807C97D-BFC1-408E-A445-0C87EB9F89A2}">
              <ask:lineSketchStyleProps xmlns:ask="http://schemas.microsoft.com/office/drawing/2018/sketchyshapes">
                <ask:type>
                  <ask:lineSketchFreehand/>
                </ask:type>
              </ask:lineSketchStyleProps>
            </a:ext>
          </a:extLst>
        </a:ln>
      </dgm:spPr>
    </dgm:pt>
    <dgm:pt modelId="{5B872C42-6E84-4D38-BEE0-57ABA47A81BB}" type="pres">
      <dgm:prSet presAssocID="{8BEEB5E6-E23E-4820-8387-18283ACA872E}" presName="quad1" presStyleLbl="node1" presStyleIdx="0" presStyleCnt="4">
        <dgm:presLayoutVars>
          <dgm:chMax val="0"/>
          <dgm:chPref val="0"/>
          <dgm:bulletEnabled val="1"/>
        </dgm:presLayoutVars>
      </dgm:prSet>
      <dgm:spPr/>
    </dgm:pt>
    <dgm:pt modelId="{A0B08282-D28E-4B3D-A591-1F221CA17E75}" type="pres">
      <dgm:prSet presAssocID="{8BEEB5E6-E23E-4820-8387-18283ACA872E}" presName="quad2" presStyleLbl="node1" presStyleIdx="1" presStyleCnt="4">
        <dgm:presLayoutVars>
          <dgm:chMax val="0"/>
          <dgm:chPref val="0"/>
          <dgm:bulletEnabled val="1"/>
        </dgm:presLayoutVars>
      </dgm:prSet>
      <dgm:spPr/>
    </dgm:pt>
    <dgm:pt modelId="{7DAC5503-6E04-4CD3-A66C-C58A07FC1890}" type="pres">
      <dgm:prSet presAssocID="{8BEEB5E6-E23E-4820-8387-18283ACA872E}" presName="quad3" presStyleLbl="node1" presStyleIdx="2" presStyleCnt="4">
        <dgm:presLayoutVars>
          <dgm:chMax val="0"/>
          <dgm:chPref val="0"/>
          <dgm:bulletEnabled val="1"/>
        </dgm:presLayoutVars>
      </dgm:prSet>
      <dgm:spPr/>
    </dgm:pt>
    <dgm:pt modelId="{905ED574-B719-443B-9A95-46A04A2C0AD3}" type="pres">
      <dgm:prSet presAssocID="{8BEEB5E6-E23E-4820-8387-18283ACA872E}" presName="quad4" presStyleLbl="node1" presStyleIdx="3" presStyleCnt="4">
        <dgm:presLayoutVars>
          <dgm:chMax val="0"/>
          <dgm:chPref val="0"/>
          <dgm:bulletEnabled val="1"/>
        </dgm:presLayoutVars>
      </dgm:prSet>
      <dgm:spPr/>
    </dgm:pt>
  </dgm:ptLst>
  <dgm:cxnLst>
    <dgm:cxn modelId="{8DD6151D-0C42-4E71-BBF5-C7DD171A8365}" type="presOf" srcId="{295C4AAC-53CD-48C8-B76A-171CDF3613B5}" destId="{7DAC5503-6E04-4CD3-A66C-C58A07FC1890}" srcOrd="0" destOrd="0" presId="urn:microsoft.com/office/officeart/2005/8/layout/matrix3"/>
    <dgm:cxn modelId="{357DF96A-894F-4627-8872-56F6B5ACFE8B}" srcId="{8BEEB5E6-E23E-4820-8387-18283ACA872E}" destId="{3FAFA12E-53A6-4161-9BFD-B04A76201BD7}" srcOrd="0" destOrd="0" parTransId="{266411E6-94A0-4EEB-B233-15C46BD37184}" sibTransId="{8F1C3F65-9416-49E5-9303-481CF7ECA9DB}"/>
    <dgm:cxn modelId="{A64AEC4F-C7BC-4411-8EFE-4122870CEFF2}" type="presOf" srcId="{E4CA572C-7A15-4E39-A14A-692C455ED750}" destId="{A0B08282-D28E-4B3D-A591-1F221CA17E75}" srcOrd="0" destOrd="0" presId="urn:microsoft.com/office/officeart/2005/8/layout/matrix3"/>
    <dgm:cxn modelId="{3F241753-C17C-4A89-B98C-62D74692E966}" type="presOf" srcId="{EA58C6E1-986B-487F-983F-19E4A1B12689}" destId="{905ED574-B719-443B-9A95-46A04A2C0AD3}" srcOrd="0" destOrd="0" presId="urn:microsoft.com/office/officeart/2005/8/layout/matrix3"/>
    <dgm:cxn modelId="{4A4DEE75-BD4A-485C-819B-041AD02D71E7}" srcId="{8BEEB5E6-E23E-4820-8387-18283ACA872E}" destId="{295C4AAC-53CD-48C8-B76A-171CDF3613B5}" srcOrd="2" destOrd="0" parTransId="{B7E69E65-F3E3-41B7-A8FA-E9E7E8AC5C4F}" sibTransId="{AC44DBE9-033C-4C06-824A-A2A5DF968B4A}"/>
    <dgm:cxn modelId="{AE20B8A1-213F-4161-BF71-222F2FEF8CAE}" type="presOf" srcId="{3FAFA12E-53A6-4161-9BFD-B04A76201BD7}" destId="{5B872C42-6E84-4D38-BEE0-57ABA47A81BB}" srcOrd="0" destOrd="0" presId="urn:microsoft.com/office/officeart/2005/8/layout/matrix3"/>
    <dgm:cxn modelId="{F315EBA8-CAF1-4182-B506-58895EEF3F64}" srcId="{8BEEB5E6-E23E-4820-8387-18283ACA872E}" destId="{E4CA572C-7A15-4E39-A14A-692C455ED750}" srcOrd="1" destOrd="0" parTransId="{01C7EE1E-D281-47E4-A0BE-619C977B89AF}" sibTransId="{2454018F-C80B-4304-8AB0-0457C19924E6}"/>
    <dgm:cxn modelId="{0BB2E6AE-0D12-4928-8544-F62749C32602}" type="presOf" srcId="{8BEEB5E6-E23E-4820-8387-18283ACA872E}" destId="{15A3D3C4-64FB-4073-B0A5-0557B313F4FA}" srcOrd="0" destOrd="0" presId="urn:microsoft.com/office/officeart/2005/8/layout/matrix3"/>
    <dgm:cxn modelId="{63305FC1-1CE6-4E09-804C-6ED2E11A07A4}" srcId="{8BEEB5E6-E23E-4820-8387-18283ACA872E}" destId="{EA58C6E1-986B-487F-983F-19E4A1B12689}" srcOrd="3" destOrd="0" parTransId="{4920BAD4-43DD-4D92-BA5A-40C4536C58CE}" sibTransId="{8B4415D9-CFD5-4F83-8B81-EEA1BBA7F029}"/>
    <dgm:cxn modelId="{2B6834CA-5BFC-4DDC-BDE8-D41ED1800EFA}" type="presParOf" srcId="{15A3D3C4-64FB-4073-B0A5-0557B313F4FA}" destId="{98C13D45-94DF-42B5-A066-5406A8ECE2AB}" srcOrd="0" destOrd="0" presId="urn:microsoft.com/office/officeart/2005/8/layout/matrix3"/>
    <dgm:cxn modelId="{855F08E8-B230-4AB6-9842-8C2F20703C2F}" type="presParOf" srcId="{15A3D3C4-64FB-4073-B0A5-0557B313F4FA}" destId="{5B872C42-6E84-4D38-BEE0-57ABA47A81BB}" srcOrd="1" destOrd="0" presId="urn:microsoft.com/office/officeart/2005/8/layout/matrix3"/>
    <dgm:cxn modelId="{FF9D82F9-981B-4E36-90F9-C96132220CB0}" type="presParOf" srcId="{15A3D3C4-64FB-4073-B0A5-0557B313F4FA}" destId="{A0B08282-D28E-4B3D-A591-1F221CA17E75}" srcOrd="2" destOrd="0" presId="urn:microsoft.com/office/officeart/2005/8/layout/matrix3"/>
    <dgm:cxn modelId="{471A73F1-BDFC-4230-BF06-F82DC2132A47}" type="presParOf" srcId="{15A3D3C4-64FB-4073-B0A5-0557B313F4FA}" destId="{7DAC5503-6E04-4CD3-A66C-C58A07FC1890}" srcOrd="3" destOrd="0" presId="urn:microsoft.com/office/officeart/2005/8/layout/matrix3"/>
    <dgm:cxn modelId="{E4568B84-11AB-4306-BDE1-2DEE8F438F7E}" type="presParOf" srcId="{15A3D3C4-64FB-4073-B0A5-0557B313F4FA}" destId="{905ED574-B719-443B-9A95-46A04A2C0AD3}"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C13D45-94DF-42B5-A066-5406A8ECE2AB}">
      <dsp:nvSpPr>
        <dsp:cNvPr id="0" name=""/>
        <dsp:cNvSpPr/>
      </dsp:nvSpPr>
      <dsp:spPr>
        <a:xfrm>
          <a:off x="1044361" y="0"/>
          <a:ext cx="5632311" cy="5632311"/>
        </a:xfrm>
        <a:prstGeom prst="diamond">
          <a:avLst/>
        </a:prstGeom>
        <a:solidFill>
          <a:schemeClr val="accent1">
            <a:tint val="40000"/>
            <a:hueOff val="0"/>
            <a:satOff val="0"/>
            <a:lumOff val="0"/>
            <a:alphaOff val="0"/>
          </a:schemeClr>
        </a:solidFill>
        <a:ln>
          <a:noFill/>
          <a:extLst>
            <a:ext uri="{C807C97D-BFC1-408E-A445-0C87EB9F89A2}">
              <ask:lineSketchStyleProps xmlns:ask="http://schemas.microsoft.com/office/drawing/2018/sketchyshapes">
                <ask:type>
                  <ask:lineSketchFreehand/>
                </ask:type>
              </ask:lineSketchStyleProps>
            </a:ext>
          </a:extLst>
        </a:ln>
        <a:effectLst/>
      </dsp:spPr>
      <dsp:style>
        <a:lnRef idx="0">
          <a:scrgbClr r="0" g="0" b="0"/>
        </a:lnRef>
        <a:fillRef idx="1">
          <a:scrgbClr r="0" g="0" b="0"/>
        </a:fillRef>
        <a:effectRef idx="0">
          <a:scrgbClr r="0" g="0" b="0"/>
        </a:effectRef>
        <a:fontRef idx="minor"/>
      </dsp:style>
    </dsp:sp>
    <dsp:sp modelId="{5B872C42-6E84-4D38-BEE0-57ABA47A81BB}">
      <dsp:nvSpPr>
        <dsp:cNvPr id="0" name=""/>
        <dsp:cNvSpPr/>
      </dsp:nvSpPr>
      <dsp:spPr>
        <a:xfrm>
          <a:off x="1358701" y="535069"/>
          <a:ext cx="2196601" cy="2196601"/>
        </a:xfrm>
        <a:prstGeom prst="roundRect">
          <a:avLst/>
        </a:prstGeom>
        <a:solidFill>
          <a:srgbClr val="00467F"/>
        </a:solidFill>
        <a:ln w="12700"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Social media is one of the best ways to reach a wide audience</a:t>
          </a:r>
          <a:endParaRPr lang="en-US" sz="2400" kern="1200" dirty="0"/>
        </a:p>
      </dsp:txBody>
      <dsp:txXfrm>
        <a:off x="1465930" y="642298"/>
        <a:ext cx="1982143" cy="1982143"/>
      </dsp:txXfrm>
    </dsp:sp>
    <dsp:sp modelId="{A0B08282-D28E-4B3D-A591-1F221CA17E75}">
      <dsp:nvSpPr>
        <dsp:cNvPr id="0" name=""/>
        <dsp:cNvSpPr/>
      </dsp:nvSpPr>
      <dsp:spPr>
        <a:xfrm>
          <a:off x="3724271" y="535069"/>
          <a:ext cx="2196601" cy="2196601"/>
        </a:xfrm>
        <a:prstGeom prst="roundRect">
          <a:avLst/>
        </a:prstGeom>
        <a:solidFill>
          <a:srgbClr val="00467F"/>
        </a:solidFill>
        <a:ln w="12700"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56.2 million active social media users in the UK</a:t>
          </a:r>
          <a:endParaRPr lang="en-US" sz="2400" kern="1200"/>
        </a:p>
      </dsp:txBody>
      <dsp:txXfrm>
        <a:off x="3831500" y="642298"/>
        <a:ext cx="1982143" cy="1982143"/>
      </dsp:txXfrm>
    </dsp:sp>
    <dsp:sp modelId="{7DAC5503-6E04-4CD3-A66C-C58A07FC1890}">
      <dsp:nvSpPr>
        <dsp:cNvPr id="0" name=""/>
        <dsp:cNvSpPr/>
      </dsp:nvSpPr>
      <dsp:spPr>
        <a:xfrm>
          <a:off x="1358701" y="2900640"/>
          <a:ext cx="2196601" cy="2196601"/>
        </a:xfrm>
        <a:prstGeom prst="roundRect">
          <a:avLst/>
        </a:prstGeom>
        <a:solidFill>
          <a:srgbClr val="00467F"/>
        </a:solidFill>
        <a:ln w="12700"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Penetration rate of 78%</a:t>
          </a:r>
          <a:endParaRPr lang="en-US" sz="2400" kern="1200"/>
        </a:p>
      </dsp:txBody>
      <dsp:txXfrm>
        <a:off x="1465930" y="3007869"/>
        <a:ext cx="1982143" cy="1982143"/>
      </dsp:txXfrm>
    </dsp:sp>
    <dsp:sp modelId="{905ED574-B719-443B-9A95-46A04A2C0AD3}">
      <dsp:nvSpPr>
        <dsp:cNvPr id="0" name=""/>
        <dsp:cNvSpPr/>
      </dsp:nvSpPr>
      <dsp:spPr>
        <a:xfrm>
          <a:off x="3724271" y="2900640"/>
          <a:ext cx="2196601" cy="2196601"/>
        </a:xfrm>
        <a:prstGeom prst="roundRect">
          <a:avLst/>
        </a:prstGeom>
        <a:solidFill>
          <a:srgbClr val="00467F"/>
        </a:solidFill>
        <a:ln w="12700" cap="flat" cmpd="sng" algn="ctr">
          <a:solidFill>
            <a:scrgbClr r="0" g="0" b="0"/>
          </a:solidFill>
          <a:prstDash val="solid"/>
          <a:miter lim="800000"/>
          <a:extLst>
            <a:ext uri="{C807C97D-BFC1-408E-A445-0C87EB9F89A2}">
              <ask:lineSketchStyleProps xmlns:ask="http://schemas.microsoft.com/office/drawing/2018/sketchyshapes">
                <ask:type>
                  <ask:lineSketchFreehand/>
                </ask:type>
              </ask:lineSketchStyleProps>
            </a:ext>
          </a:extLst>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Average person spends 151 minutes per day on social media </a:t>
          </a:r>
          <a:endParaRPr lang="en-US" sz="2400" kern="1200"/>
        </a:p>
      </dsp:txBody>
      <dsp:txXfrm>
        <a:off x="3831500" y="3007869"/>
        <a:ext cx="1982143" cy="198214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E5924-8B9C-40CD-BE88-2A41C89B335A}" type="datetimeFigureOut">
              <a:rPr lang="en-GB" smtClean="0"/>
              <a:t>28/08/2024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1A2AB-341B-4579-80B9-DE1A59302A54}" type="slidenum">
              <a:rPr lang="en-GB" smtClean="0"/>
              <a:t>‹#›</a:t>
            </a:fld>
            <a:endParaRPr lang="en-GB"/>
          </a:p>
        </p:txBody>
      </p:sp>
    </p:spTree>
    <p:extLst>
      <p:ext uri="{BB962C8B-B14F-4D97-AF65-F5344CB8AC3E}">
        <p14:creationId xmlns:p14="http://schemas.microsoft.com/office/powerpoint/2010/main" val="3047919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Arial" panose="020B0604020202020204" pitchFamily="34" charset="0"/>
              </a:rPr>
              <a:t>Hi, welcome to the first of 4 mini presentations in which we aim to teach you about the risks and benefits of using social media as healthcare professionals. I will be discussing with you what social media is and the benefits associated with it.</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1</a:t>
            </a:fld>
            <a:endParaRPr lang="en-GB"/>
          </a:p>
        </p:txBody>
      </p:sp>
    </p:spTree>
    <p:extLst>
      <p:ext uri="{BB962C8B-B14F-4D97-AF65-F5344CB8AC3E}">
        <p14:creationId xmlns:p14="http://schemas.microsoft.com/office/powerpoint/2010/main" val="880552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WEBSITE</a:t>
            </a:r>
          </a:p>
        </p:txBody>
      </p:sp>
      <p:sp>
        <p:nvSpPr>
          <p:cNvPr id="4" name="Slide Number Placeholder 3"/>
          <p:cNvSpPr>
            <a:spLocks noGrp="1"/>
          </p:cNvSpPr>
          <p:nvPr>
            <p:ph type="sldNum" sz="quarter" idx="5"/>
          </p:nvPr>
        </p:nvSpPr>
        <p:spPr/>
        <p:txBody>
          <a:bodyPr/>
          <a:lstStyle/>
          <a:p>
            <a:fld id="{B921A2AB-341B-4579-80B9-DE1A59302A54}" type="slidenum">
              <a:rPr lang="en-GB" smtClean="0"/>
              <a:t>2</a:t>
            </a:fld>
            <a:endParaRPr lang="en-GB"/>
          </a:p>
        </p:txBody>
      </p:sp>
    </p:spTree>
    <p:extLst>
      <p:ext uri="{BB962C8B-B14F-4D97-AF65-F5344CB8AC3E}">
        <p14:creationId xmlns:p14="http://schemas.microsoft.com/office/powerpoint/2010/main" val="1099035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So, what is social media? Social media can be defined as any website or application that allows you to create and share content and interact with other users. It includes the obvious ones such as Facebook, X, Instagram, and TikTok but also includes some you may not consider as a typical social media such as </a:t>
            </a:r>
            <a:r>
              <a:rPr lang="en-GB" sz="1800" kern="100" dirty="0" err="1">
                <a:effectLst/>
                <a:latin typeface="Calibri" panose="020F0502020204030204" pitchFamily="34" charset="0"/>
                <a:ea typeface="Calibri" panose="020F0502020204030204" pitchFamily="34" charset="0"/>
                <a:cs typeface="Arial" panose="020B0604020202020204" pitchFamily="34" charset="0"/>
              </a:rPr>
              <a:t>Whatsapp</a:t>
            </a:r>
            <a:r>
              <a:rPr lang="en-GB" sz="1800" kern="100" dirty="0">
                <a:effectLst/>
                <a:latin typeface="Calibri" panose="020F0502020204030204" pitchFamily="34" charset="0"/>
                <a:ea typeface="Calibri" panose="020F0502020204030204" pitchFamily="34" charset="0"/>
                <a:cs typeface="Arial" panose="020B0604020202020204" pitchFamily="34" charset="0"/>
              </a:rPr>
              <a:t>, online forums, YouTube and LinkedIn.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Social media is one of the best ways to reach a large and diverse audience with recent </a:t>
            </a:r>
            <a:r>
              <a:rPr lang="en-GB" sz="1800" kern="100" dirty="0" err="1">
                <a:effectLst/>
                <a:latin typeface="Calibri" panose="020F0502020204030204" pitchFamily="34" charset="0"/>
                <a:ea typeface="Calibri" panose="020F0502020204030204" pitchFamily="34" charset="0"/>
                <a:cs typeface="Arial" panose="020B0604020202020204" pitchFamily="34" charset="0"/>
              </a:rPr>
              <a:t>statista</a:t>
            </a:r>
            <a:r>
              <a:rPr lang="en-GB" sz="1800" kern="100" dirty="0">
                <a:effectLst/>
                <a:latin typeface="Calibri" panose="020F0502020204030204" pitchFamily="34" charset="0"/>
                <a:ea typeface="Calibri" panose="020F0502020204030204" pitchFamily="34" charset="0"/>
                <a:cs typeface="Arial" panose="020B0604020202020204" pitchFamily="34" charset="0"/>
              </a:rPr>
              <a:t> surveys finding that there are over 56.2 million active social media users in the UK alone, making the penetration rate of social media within the UK approximately 78%, 16% higher than the global average of 62.3%. What’s more is the average daily use of social media is 151 minutes, over 2 hours.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Social media has lots of benefits in everyday use, such as keeping people connected allowing for easy communication across long distances. It also has lots of uses for healthcare professionals.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3</a:t>
            </a:fld>
            <a:endParaRPr lang="en-GB"/>
          </a:p>
        </p:txBody>
      </p:sp>
    </p:spTree>
    <p:extLst>
      <p:ext uri="{BB962C8B-B14F-4D97-AF65-F5344CB8AC3E}">
        <p14:creationId xmlns:p14="http://schemas.microsoft.com/office/powerpoint/2010/main" val="160162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Here is a word cloud representing some of the uses of social media for healthcare professionals. The one that probably springs to mind for a lot of people is networking and how social media can be used to make connections with other people working in your field. In addition to making these connections by following people within your field of healthcare science on social media you will be able to keep up with innovations and discover new research. You will also be able to promote any research you yourself carry out.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Further, social media is an excellent way to support training and continued professional development opportunities; by following people in the field, you may learn of webinars or workshops you can undertake to better your knowledge of your field or a field that links closely with yours. You may also need to be able to find educational videos on sites such as YouTube that would be able to teach you about different laboratory techniques etc.</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The presence of healthcare professionals on social media can also be useful for patients and service users educating them on how the service is there to help them. It can also be used to promote individual services or trusts building confidence in a department. This departmental presence of social media can also be useful for recruitment, encouraging people to join a particular team. </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4</a:t>
            </a:fld>
            <a:endParaRPr lang="en-GB"/>
          </a:p>
        </p:txBody>
      </p:sp>
    </p:spTree>
    <p:extLst>
      <p:ext uri="{BB962C8B-B14F-4D97-AF65-F5344CB8AC3E}">
        <p14:creationId xmlns:p14="http://schemas.microsoft.com/office/powerpoint/2010/main" val="550738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BD72-A1C2-BAC1-2460-483FDCEBC2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2B9FC2-CE26-F9E1-CC72-A26B2DE209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4482F9-B79E-03CE-2B63-BC6002625C8A}"/>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E9DAC5BB-0D86-C7A6-FAB0-846C4C653E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5091B1-B9A1-017A-3FD1-95A6174B30E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45716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4A5A-8DB2-2513-FB1C-5283FE44BC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099A2-D708-5EA8-C2BB-3376B2F2DE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9A072-A9CE-C7FC-E235-A719E58B5AF2}"/>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823D789F-DDC3-07E4-2664-E208F457A6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2B7ECC-0928-954D-33A0-4E7481244843}"/>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4566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C3B78B-B2D6-04C5-8E15-E72DC017E2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564FEE-A220-BA31-EDBB-9FF7371BE7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C48E15-9B8B-51AE-8FFE-604C0522B49E}"/>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F8768C4F-9977-724D-7201-E4680CDF52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AC531F-86C6-51B9-9B29-BBD690B091B1}"/>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028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834C-E577-53DB-E2C2-C07217D49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AA09FA-DD80-594F-6C81-CB6840469D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A857E-9802-F4CC-FC50-9D1592CAB5B8}"/>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8D1DEEE9-4892-38EF-B34C-58B2F3527E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E65897-9EFD-9C20-B1AC-9D5BFBF7B296}"/>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21552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EF94-EB28-7BA0-B3A7-D9B9D5CC6E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CB0E3B-CAA1-C7AD-F221-42F373E815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37BE65-D207-C74A-82C0-700BB26DC726}"/>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CA2FE9B7-48E8-08D1-216E-DE3513014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0708B-558B-7DC3-8DFF-E42446072E87}"/>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0156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470F8-1987-9413-81B9-F245E47391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C61968-226E-9C20-BE02-A6FDDCF682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01E2EC-8F7E-423D-EC4B-5293C9B784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742F05-40CC-A5A5-0681-224E78E48D5C}"/>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58C548BB-EC99-8B01-5FC0-026D41A400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FD553-7D4B-4956-29CE-0BA954EC224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58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9299-9B7C-79A1-5B9D-4C04A658C9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399EE0-ECB3-79C4-80E7-C47A0771B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5F49A8-2A42-444F-9224-2C88AAEA30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A8230D-3923-335E-107E-AF0DE9D3E5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E21FB5-1489-7FAF-57BF-47C57AC677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1D81A6-71B8-A510-9A6C-1E855038584B}"/>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8" name="Footer Placeholder 7">
            <a:extLst>
              <a:ext uri="{FF2B5EF4-FFF2-40B4-BE49-F238E27FC236}">
                <a16:creationId xmlns:a16="http://schemas.microsoft.com/office/drawing/2014/main" id="{AAC718E1-421D-CC49-3630-6806FFDE77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7FDD70-8B0A-30A9-9FDC-01EEE5FEEE9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423986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B2802-2991-FF44-B56F-8ABF52C198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7B1907-1E83-AF86-94B5-6181B5E28924}"/>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4" name="Footer Placeholder 3">
            <a:extLst>
              <a:ext uri="{FF2B5EF4-FFF2-40B4-BE49-F238E27FC236}">
                <a16:creationId xmlns:a16="http://schemas.microsoft.com/office/drawing/2014/main" id="{17FBE005-55EE-53C1-5286-3930D6316F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B264EF-1896-CBF1-528F-4FF1B2F20678}"/>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327442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DB78EB-062C-C12D-096F-DE2477C1075A}"/>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3" name="Footer Placeholder 2">
            <a:extLst>
              <a:ext uri="{FF2B5EF4-FFF2-40B4-BE49-F238E27FC236}">
                <a16:creationId xmlns:a16="http://schemas.microsoft.com/office/drawing/2014/main" id="{364A3250-A046-D222-98E9-3A95E44688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01ADF8-06EA-29CC-847B-A564A70C7745}"/>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53278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E75E-531C-FE3F-5AEE-5F63E85AC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24C9F1A-F736-A04F-E50E-CF38E9F681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22EB53-36CD-5064-E222-C3A006ADA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4DD5C-77AC-973F-265C-DD4543E9544B}"/>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757DA711-71B5-4A58-50A3-C9CEECEF0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875B85-53DA-4D87-D3D1-F0938152B26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76828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53C09-9A83-97DF-15A4-E057ABAAD3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BAE1E3-4C7A-F5D6-8CA2-4EA1840A64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C08145-3C0D-A1CE-2935-A8E3AFD70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B0869-6168-F1EB-DEE5-8567F594C508}"/>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AD6BD281-023A-503A-9934-CB8AACE383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B77C2E-6D14-831C-D7EE-94F26031C0A9}"/>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25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9850D4-5251-403C-F9C5-9D764A8266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D5AF64-3793-FA6D-0190-EE0A24697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7A5BD5-7AE7-89FC-F76B-CFCEAABD4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078A8592-F24D-9FDB-3AEF-9FCE438961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FB93D1-6C4D-DBCF-CC10-EDD6122AE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A7CFA-781D-41D6-8650-0664D806FA13}" type="slidenum">
              <a:rPr lang="en-GB" smtClean="0"/>
              <a:t>‹#›</a:t>
            </a:fld>
            <a:endParaRPr lang="en-GB"/>
          </a:p>
        </p:txBody>
      </p:sp>
    </p:spTree>
    <p:extLst>
      <p:ext uri="{BB962C8B-B14F-4D97-AF65-F5344CB8AC3E}">
        <p14:creationId xmlns:p14="http://schemas.microsoft.com/office/powerpoint/2010/main" val="64975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D20391A-8101-2D31-FE9F-1CD7CC6775B9}"/>
              </a:ext>
            </a:extLst>
          </p:cNvPr>
          <p:cNvSpPr/>
          <p:nvPr/>
        </p:nvSpPr>
        <p:spPr>
          <a:xfrm>
            <a:off x="160149" y="4343400"/>
            <a:ext cx="11871702" cy="2319957"/>
          </a:xfrm>
          <a:custGeom>
            <a:avLst/>
            <a:gdLst>
              <a:gd name="connsiteX0" fmla="*/ 0 w 11871702"/>
              <a:gd name="connsiteY0" fmla="*/ 0 h 2319957"/>
              <a:gd name="connsiteX1" fmla="*/ 698335 w 11871702"/>
              <a:gd name="connsiteY1" fmla="*/ 0 h 2319957"/>
              <a:gd name="connsiteX2" fmla="*/ 1634105 w 11871702"/>
              <a:gd name="connsiteY2" fmla="*/ 0 h 2319957"/>
              <a:gd name="connsiteX3" fmla="*/ 2569874 w 11871702"/>
              <a:gd name="connsiteY3" fmla="*/ 0 h 2319957"/>
              <a:gd name="connsiteX4" fmla="*/ 3149493 w 11871702"/>
              <a:gd name="connsiteY4" fmla="*/ 0 h 2319957"/>
              <a:gd name="connsiteX5" fmla="*/ 4085262 w 11871702"/>
              <a:gd name="connsiteY5" fmla="*/ 0 h 2319957"/>
              <a:gd name="connsiteX6" fmla="*/ 4664881 w 11871702"/>
              <a:gd name="connsiteY6" fmla="*/ 0 h 2319957"/>
              <a:gd name="connsiteX7" fmla="*/ 5481933 w 11871702"/>
              <a:gd name="connsiteY7" fmla="*/ 0 h 2319957"/>
              <a:gd name="connsiteX8" fmla="*/ 6298985 w 11871702"/>
              <a:gd name="connsiteY8" fmla="*/ 0 h 2319957"/>
              <a:gd name="connsiteX9" fmla="*/ 6641170 w 11871702"/>
              <a:gd name="connsiteY9" fmla="*/ 0 h 2319957"/>
              <a:gd name="connsiteX10" fmla="*/ 7220788 w 11871702"/>
              <a:gd name="connsiteY10" fmla="*/ 0 h 2319957"/>
              <a:gd name="connsiteX11" fmla="*/ 7800407 w 11871702"/>
              <a:gd name="connsiteY11" fmla="*/ 0 h 2319957"/>
              <a:gd name="connsiteX12" fmla="*/ 8261308 w 11871702"/>
              <a:gd name="connsiteY12" fmla="*/ 0 h 2319957"/>
              <a:gd name="connsiteX13" fmla="*/ 9197077 w 11871702"/>
              <a:gd name="connsiteY13" fmla="*/ 0 h 2319957"/>
              <a:gd name="connsiteX14" fmla="*/ 9776696 w 11871702"/>
              <a:gd name="connsiteY14" fmla="*/ 0 h 2319957"/>
              <a:gd name="connsiteX15" fmla="*/ 10475031 w 11871702"/>
              <a:gd name="connsiteY15" fmla="*/ 0 h 2319957"/>
              <a:gd name="connsiteX16" fmla="*/ 10817216 w 11871702"/>
              <a:gd name="connsiteY16" fmla="*/ 0 h 2319957"/>
              <a:gd name="connsiteX17" fmla="*/ 11871702 w 11871702"/>
              <a:gd name="connsiteY17" fmla="*/ 0 h 2319957"/>
              <a:gd name="connsiteX18" fmla="*/ 11871702 w 11871702"/>
              <a:gd name="connsiteY18" fmla="*/ 556790 h 2319957"/>
              <a:gd name="connsiteX19" fmla="*/ 11871702 w 11871702"/>
              <a:gd name="connsiteY19" fmla="*/ 1159979 h 2319957"/>
              <a:gd name="connsiteX20" fmla="*/ 11871702 w 11871702"/>
              <a:gd name="connsiteY20" fmla="*/ 1716768 h 2319957"/>
              <a:gd name="connsiteX21" fmla="*/ 11871702 w 11871702"/>
              <a:gd name="connsiteY21" fmla="*/ 2319957 h 2319957"/>
              <a:gd name="connsiteX22" fmla="*/ 11054650 w 11871702"/>
              <a:gd name="connsiteY22" fmla="*/ 2319957 h 2319957"/>
              <a:gd name="connsiteX23" fmla="*/ 10593748 w 11871702"/>
              <a:gd name="connsiteY23" fmla="*/ 2319957 h 2319957"/>
              <a:gd name="connsiteX24" fmla="*/ 10251564 w 11871702"/>
              <a:gd name="connsiteY24" fmla="*/ 2319957 h 2319957"/>
              <a:gd name="connsiteX25" fmla="*/ 9553228 w 11871702"/>
              <a:gd name="connsiteY25" fmla="*/ 2319957 h 2319957"/>
              <a:gd name="connsiteX26" fmla="*/ 8973610 w 11871702"/>
              <a:gd name="connsiteY26" fmla="*/ 2319957 h 2319957"/>
              <a:gd name="connsiteX27" fmla="*/ 8156558 w 11871702"/>
              <a:gd name="connsiteY27" fmla="*/ 2319957 h 2319957"/>
              <a:gd name="connsiteX28" fmla="*/ 7576939 w 11871702"/>
              <a:gd name="connsiteY28" fmla="*/ 2319957 h 2319957"/>
              <a:gd name="connsiteX29" fmla="*/ 7116038 w 11871702"/>
              <a:gd name="connsiteY29" fmla="*/ 2319957 h 2319957"/>
              <a:gd name="connsiteX30" fmla="*/ 6298985 w 11871702"/>
              <a:gd name="connsiteY30" fmla="*/ 2319957 h 2319957"/>
              <a:gd name="connsiteX31" fmla="*/ 5600650 w 11871702"/>
              <a:gd name="connsiteY31" fmla="*/ 2319957 h 2319957"/>
              <a:gd name="connsiteX32" fmla="*/ 4783598 w 11871702"/>
              <a:gd name="connsiteY32" fmla="*/ 2319957 h 2319957"/>
              <a:gd name="connsiteX33" fmla="*/ 3966545 w 11871702"/>
              <a:gd name="connsiteY33" fmla="*/ 2319957 h 2319957"/>
              <a:gd name="connsiteX34" fmla="*/ 3386927 w 11871702"/>
              <a:gd name="connsiteY34" fmla="*/ 2319957 h 2319957"/>
              <a:gd name="connsiteX35" fmla="*/ 2569874 w 11871702"/>
              <a:gd name="connsiteY35" fmla="*/ 2319957 h 2319957"/>
              <a:gd name="connsiteX36" fmla="*/ 2227690 w 11871702"/>
              <a:gd name="connsiteY36" fmla="*/ 2319957 h 2319957"/>
              <a:gd name="connsiteX37" fmla="*/ 1410638 w 11871702"/>
              <a:gd name="connsiteY37" fmla="*/ 2319957 h 2319957"/>
              <a:gd name="connsiteX38" fmla="*/ 949736 w 11871702"/>
              <a:gd name="connsiteY38" fmla="*/ 2319957 h 2319957"/>
              <a:gd name="connsiteX39" fmla="*/ 0 w 11871702"/>
              <a:gd name="connsiteY39" fmla="*/ 2319957 h 2319957"/>
              <a:gd name="connsiteX40" fmla="*/ 0 w 11871702"/>
              <a:gd name="connsiteY40" fmla="*/ 1693569 h 2319957"/>
              <a:gd name="connsiteX41" fmla="*/ 0 w 11871702"/>
              <a:gd name="connsiteY41" fmla="*/ 1067180 h 2319957"/>
              <a:gd name="connsiteX42" fmla="*/ 0 w 11871702"/>
              <a:gd name="connsiteY42" fmla="*/ 556790 h 2319957"/>
              <a:gd name="connsiteX43" fmla="*/ 0 w 11871702"/>
              <a:gd name="connsiteY43" fmla="*/ 0 h 23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871702" h="2319957" fill="none" extrusionOk="0">
                <a:moveTo>
                  <a:pt x="0" y="0"/>
                </a:moveTo>
                <a:cubicBezTo>
                  <a:pt x="202533" y="28725"/>
                  <a:pt x="537885" y="21370"/>
                  <a:pt x="698335" y="0"/>
                </a:cubicBezTo>
                <a:cubicBezTo>
                  <a:pt x="858786" y="-21370"/>
                  <a:pt x="1405238" y="19609"/>
                  <a:pt x="1634105" y="0"/>
                </a:cubicBezTo>
                <a:cubicBezTo>
                  <a:pt x="1862972" y="-19609"/>
                  <a:pt x="2345414" y="11239"/>
                  <a:pt x="2569874" y="0"/>
                </a:cubicBezTo>
                <a:cubicBezTo>
                  <a:pt x="2794334" y="-11239"/>
                  <a:pt x="2996983" y="3929"/>
                  <a:pt x="3149493" y="0"/>
                </a:cubicBezTo>
                <a:cubicBezTo>
                  <a:pt x="3302003" y="-3929"/>
                  <a:pt x="3856371" y="24545"/>
                  <a:pt x="4085262" y="0"/>
                </a:cubicBezTo>
                <a:cubicBezTo>
                  <a:pt x="4314153" y="-24545"/>
                  <a:pt x="4466896" y="19802"/>
                  <a:pt x="4664881" y="0"/>
                </a:cubicBezTo>
                <a:cubicBezTo>
                  <a:pt x="4862866" y="-19802"/>
                  <a:pt x="5244574" y="-40261"/>
                  <a:pt x="5481933" y="0"/>
                </a:cubicBezTo>
                <a:cubicBezTo>
                  <a:pt x="5719292" y="40261"/>
                  <a:pt x="5930565" y="-40448"/>
                  <a:pt x="6298985" y="0"/>
                </a:cubicBezTo>
                <a:cubicBezTo>
                  <a:pt x="6667405" y="40448"/>
                  <a:pt x="6510998" y="6348"/>
                  <a:pt x="6641170" y="0"/>
                </a:cubicBezTo>
                <a:cubicBezTo>
                  <a:pt x="6771343" y="-6348"/>
                  <a:pt x="7023390" y="1784"/>
                  <a:pt x="7220788" y="0"/>
                </a:cubicBezTo>
                <a:cubicBezTo>
                  <a:pt x="7418186" y="-1784"/>
                  <a:pt x="7579593" y="-21837"/>
                  <a:pt x="7800407" y="0"/>
                </a:cubicBezTo>
                <a:cubicBezTo>
                  <a:pt x="8021221" y="21837"/>
                  <a:pt x="8100465" y="-458"/>
                  <a:pt x="8261308" y="0"/>
                </a:cubicBezTo>
                <a:cubicBezTo>
                  <a:pt x="8422151" y="458"/>
                  <a:pt x="8786504" y="-25574"/>
                  <a:pt x="9197077" y="0"/>
                </a:cubicBezTo>
                <a:cubicBezTo>
                  <a:pt x="9607650" y="25574"/>
                  <a:pt x="9518832" y="18681"/>
                  <a:pt x="9776696" y="0"/>
                </a:cubicBezTo>
                <a:cubicBezTo>
                  <a:pt x="10034560" y="-18681"/>
                  <a:pt x="10325745" y="2197"/>
                  <a:pt x="10475031" y="0"/>
                </a:cubicBezTo>
                <a:cubicBezTo>
                  <a:pt x="10624317" y="-2197"/>
                  <a:pt x="10673400" y="2460"/>
                  <a:pt x="10817216" y="0"/>
                </a:cubicBezTo>
                <a:cubicBezTo>
                  <a:pt x="10961032" y="-2460"/>
                  <a:pt x="11427254" y="35893"/>
                  <a:pt x="11871702" y="0"/>
                </a:cubicBezTo>
                <a:cubicBezTo>
                  <a:pt x="11850016" y="160293"/>
                  <a:pt x="11882548" y="418886"/>
                  <a:pt x="11871702" y="556790"/>
                </a:cubicBezTo>
                <a:cubicBezTo>
                  <a:pt x="11860857" y="694694"/>
                  <a:pt x="11843026" y="967898"/>
                  <a:pt x="11871702" y="1159979"/>
                </a:cubicBezTo>
                <a:cubicBezTo>
                  <a:pt x="11900378" y="1352060"/>
                  <a:pt x="11851563" y="1499504"/>
                  <a:pt x="11871702" y="1716768"/>
                </a:cubicBezTo>
                <a:cubicBezTo>
                  <a:pt x="11891841" y="1934032"/>
                  <a:pt x="11874999" y="2079857"/>
                  <a:pt x="11871702" y="2319957"/>
                </a:cubicBezTo>
                <a:cubicBezTo>
                  <a:pt x="11501811" y="2317472"/>
                  <a:pt x="11380032" y="2333358"/>
                  <a:pt x="11054650" y="2319957"/>
                </a:cubicBezTo>
                <a:cubicBezTo>
                  <a:pt x="10729268" y="2306556"/>
                  <a:pt x="10716264" y="2333322"/>
                  <a:pt x="10593748" y="2319957"/>
                </a:cubicBezTo>
                <a:cubicBezTo>
                  <a:pt x="10471232" y="2306592"/>
                  <a:pt x="10413345" y="2328255"/>
                  <a:pt x="10251564" y="2319957"/>
                </a:cubicBezTo>
                <a:cubicBezTo>
                  <a:pt x="10089783" y="2311659"/>
                  <a:pt x="9699702" y="2304776"/>
                  <a:pt x="9553228" y="2319957"/>
                </a:cubicBezTo>
                <a:cubicBezTo>
                  <a:pt x="9406754" y="2335138"/>
                  <a:pt x="9201307" y="2298674"/>
                  <a:pt x="8973610" y="2319957"/>
                </a:cubicBezTo>
                <a:cubicBezTo>
                  <a:pt x="8745913" y="2341240"/>
                  <a:pt x="8399805" y="2304763"/>
                  <a:pt x="8156558" y="2319957"/>
                </a:cubicBezTo>
                <a:cubicBezTo>
                  <a:pt x="7913311" y="2335151"/>
                  <a:pt x="7743596" y="2339898"/>
                  <a:pt x="7576939" y="2319957"/>
                </a:cubicBezTo>
                <a:cubicBezTo>
                  <a:pt x="7410282" y="2300016"/>
                  <a:pt x="7310338" y="2327004"/>
                  <a:pt x="7116038" y="2319957"/>
                </a:cubicBezTo>
                <a:cubicBezTo>
                  <a:pt x="6921738" y="2312910"/>
                  <a:pt x="6540102" y="2322492"/>
                  <a:pt x="6298985" y="2319957"/>
                </a:cubicBezTo>
                <a:cubicBezTo>
                  <a:pt x="6057868" y="2317422"/>
                  <a:pt x="5832229" y="2310404"/>
                  <a:pt x="5600650" y="2319957"/>
                </a:cubicBezTo>
                <a:cubicBezTo>
                  <a:pt x="5369072" y="2329510"/>
                  <a:pt x="5008832" y="2289830"/>
                  <a:pt x="4783598" y="2319957"/>
                </a:cubicBezTo>
                <a:cubicBezTo>
                  <a:pt x="4558364" y="2350084"/>
                  <a:pt x="4285763" y="2353637"/>
                  <a:pt x="3966545" y="2319957"/>
                </a:cubicBezTo>
                <a:cubicBezTo>
                  <a:pt x="3647327" y="2286277"/>
                  <a:pt x="3602731" y="2303711"/>
                  <a:pt x="3386927" y="2319957"/>
                </a:cubicBezTo>
                <a:cubicBezTo>
                  <a:pt x="3171123" y="2336203"/>
                  <a:pt x="2793503" y="2333177"/>
                  <a:pt x="2569874" y="2319957"/>
                </a:cubicBezTo>
                <a:cubicBezTo>
                  <a:pt x="2346245" y="2306737"/>
                  <a:pt x="2355534" y="2332064"/>
                  <a:pt x="2227690" y="2319957"/>
                </a:cubicBezTo>
                <a:cubicBezTo>
                  <a:pt x="2099846" y="2307850"/>
                  <a:pt x="1673482" y="2317356"/>
                  <a:pt x="1410638" y="2319957"/>
                </a:cubicBezTo>
                <a:cubicBezTo>
                  <a:pt x="1147794" y="2322558"/>
                  <a:pt x="1103654" y="2340375"/>
                  <a:pt x="949736" y="2319957"/>
                </a:cubicBezTo>
                <a:cubicBezTo>
                  <a:pt x="795818" y="2299539"/>
                  <a:pt x="197184" y="2359161"/>
                  <a:pt x="0" y="2319957"/>
                </a:cubicBezTo>
                <a:cubicBezTo>
                  <a:pt x="20101" y="2164306"/>
                  <a:pt x="-8011" y="1903057"/>
                  <a:pt x="0" y="1693569"/>
                </a:cubicBezTo>
                <a:cubicBezTo>
                  <a:pt x="8011" y="1484081"/>
                  <a:pt x="-30078" y="1367685"/>
                  <a:pt x="0" y="1067180"/>
                </a:cubicBezTo>
                <a:cubicBezTo>
                  <a:pt x="30078" y="766675"/>
                  <a:pt x="-6707" y="667637"/>
                  <a:pt x="0" y="556790"/>
                </a:cubicBezTo>
                <a:cubicBezTo>
                  <a:pt x="6707" y="445943"/>
                  <a:pt x="-4489" y="173758"/>
                  <a:pt x="0" y="0"/>
                </a:cubicBezTo>
                <a:close/>
              </a:path>
              <a:path w="11871702" h="2319957" stroke="0" extrusionOk="0">
                <a:moveTo>
                  <a:pt x="0" y="0"/>
                </a:moveTo>
                <a:cubicBezTo>
                  <a:pt x="158972" y="-11316"/>
                  <a:pt x="528851" y="-25943"/>
                  <a:pt x="698335" y="0"/>
                </a:cubicBezTo>
                <a:cubicBezTo>
                  <a:pt x="867819" y="25943"/>
                  <a:pt x="876311" y="8273"/>
                  <a:pt x="1040520" y="0"/>
                </a:cubicBezTo>
                <a:cubicBezTo>
                  <a:pt x="1204730" y="-8273"/>
                  <a:pt x="1369106" y="-3275"/>
                  <a:pt x="1501421" y="0"/>
                </a:cubicBezTo>
                <a:cubicBezTo>
                  <a:pt x="1633736" y="3275"/>
                  <a:pt x="1772055" y="-374"/>
                  <a:pt x="1843605" y="0"/>
                </a:cubicBezTo>
                <a:cubicBezTo>
                  <a:pt x="1915155" y="374"/>
                  <a:pt x="2402045" y="19732"/>
                  <a:pt x="2660658" y="0"/>
                </a:cubicBezTo>
                <a:cubicBezTo>
                  <a:pt x="2919271" y="-19732"/>
                  <a:pt x="2989874" y="-3639"/>
                  <a:pt x="3240276" y="0"/>
                </a:cubicBezTo>
                <a:cubicBezTo>
                  <a:pt x="3490678" y="3639"/>
                  <a:pt x="3682967" y="-38952"/>
                  <a:pt x="4057329" y="0"/>
                </a:cubicBezTo>
                <a:cubicBezTo>
                  <a:pt x="4431691" y="38952"/>
                  <a:pt x="4583048" y="-11497"/>
                  <a:pt x="4874381" y="0"/>
                </a:cubicBezTo>
                <a:cubicBezTo>
                  <a:pt x="5165714" y="11497"/>
                  <a:pt x="5145140" y="-9555"/>
                  <a:pt x="5335283" y="0"/>
                </a:cubicBezTo>
                <a:cubicBezTo>
                  <a:pt x="5525426" y="9555"/>
                  <a:pt x="6005442" y="-41961"/>
                  <a:pt x="6271052" y="0"/>
                </a:cubicBezTo>
                <a:cubicBezTo>
                  <a:pt x="6536662" y="41961"/>
                  <a:pt x="6480866" y="9859"/>
                  <a:pt x="6613236" y="0"/>
                </a:cubicBezTo>
                <a:cubicBezTo>
                  <a:pt x="6745606" y="-9859"/>
                  <a:pt x="7176769" y="-7418"/>
                  <a:pt x="7430289" y="0"/>
                </a:cubicBezTo>
                <a:cubicBezTo>
                  <a:pt x="7683809" y="7418"/>
                  <a:pt x="7733110" y="-6062"/>
                  <a:pt x="8009907" y="0"/>
                </a:cubicBezTo>
                <a:cubicBezTo>
                  <a:pt x="8286704" y="6062"/>
                  <a:pt x="8626019" y="16506"/>
                  <a:pt x="8945677" y="0"/>
                </a:cubicBezTo>
                <a:cubicBezTo>
                  <a:pt x="9265335" y="-16506"/>
                  <a:pt x="9237971" y="16633"/>
                  <a:pt x="9525295" y="0"/>
                </a:cubicBezTo>
                <a:cubicBezTo>
                  <a:pt x="9812619" y="-16633"/>
                  <a:pt x="10059443" y="-12407"/>
                  <a:pt x="10342347" y="0"/>
                </a:cubicBezTo>
                <a:cubicBezTo>
                  <a:pt x="10625251" y="12407"/>
                  <a:pt x="10823577" y="-5114"/>
                  <a:pt x="11040683" y="0"/>
                </a:cubicBezTo>
                <a:cubicBezTo>
                  <a:pt x="11257789" y="5114"/>
                  <a:pt x="11601293" y="-8067"/>
                  <a:pt x="11871702" y="0"/>
                </a:cubicBezTo>
                <a:cubicBezTo>
                  <a:pt x="11872365" y="135867"/>
                  <a:pt x="11897727" y="315311"/>
                  <a:pt x="11871702" y="579989"/>
                </a:cubicBezTo>
                <a:cubicBezTo>
                  <a:pt x="11845677" y="844667"/>
                  <a:pt x="11900532" y="1004618"/>
                  <a:pt x="11871702" y="1183178"/>
                </a:cubicBezTo>
                <a:cubicBezTo>
                  <a:pt x="11842872" y="1361738"/>
                  <a:pt x="11844850" y="1489671"/>
                  <a:pt x="11871702" y="1739968"/>
                </a:cubicBezTo>
                <a:cubicBezTo>
                  <a:pt x="11898555" y="1990265"/>
                  <a:pt x="11880625" y="2180492"/>
                  <a:pt x="11871702" y="2319957"/>
                </a:cubicBezTo>
                <a:cubicBezTo>
                  <a:pt x="11665221" y="2295885"/>
                  <a:pt x="11284804" y="2350985"/>
                  <a:pt x="11054650" y="2319957"/>
                </a:cubicBezTo>
                <a:cubicBezTo>
                  <a:pt x="10824496" y="2288929"/>
                  <a:pt x="10758177" y="2313799"/>
                  <a:pt x="10593748" y="2319957"/>
                </a:cubicBezTo>
                <a:cubicBezTo>
                  <a:pt x="10429319" y="2326115"/>
                  <a:pt x="9889386" y="2342651"/>
                  <a:pt x="9657979" y="2319957"/>
                </a:cubicBezTo>
                <a:cubicBezTo>
                  <a:pt x="9426572" y="2297263"/>
                  <a:pt x="8974949" y="2318765"/>
                  <a:pt x="8722209" y="2319957"/>
                </a:cubicBezTo>
                <a:cubicBezTo>
                  <a:pt x="8469469" y="2321150"/>
                  <a:pt x="8273771" y="2307273"/>
                  <a:pt x="8142591" y="2319957"/>
                </a:cubicBezTo>
                <a:cubicBezTo>
                  <a:pt x="8011411" y="2332641"/>
                  <a:pt x="7647316" y="2314115"/>
                  <a:pt x="7444255" y="2319957"/>
                </a:cubicBezTo>
                <a:cubicBezTo>
                  <a:pt x="7241194" y="2325799"/>
                  <a:pt x="7076560" y="2333790"/>
                  <a:pt x="6745920" y="2319957"/>
                </a:cubicBezTo>
                <a:cubicBezTo>
                  <a:pt x="6415280" y="2306124"/>
                  <a:pt x="6508748" y="2314756"/>
                  <a:pt x="6285019" y="2319957"/>
                </a:cubicBezTo>
                <a:cubicBezTo>
                  <a:pt x="6061290" y="2325158"/>
                  <a:pt x="5810558" y="2322335"/>
                  <a:pt x="5586683" y="2319957"/>
                </a:cubicBezTo>
                <a:cubicBezTo>
                  <a:pt x="5362808" y="2317579"/>
                  <a:pt x="5091349" y="2314645"/>
                  <a:pt x="4888348" y="2319957"/>
                </a:cubicBezTo>
                <a:cubicBezTo>
                  <a:pt x="4685348" y="2325269"/>
                  <a:pt x="4534142" y="2313145"/>
                  <a:pt x="4427447" y="2319957"/>
                </a:cubicBezTo>
                <a:cubicBezTo>
                  <a:pt x="4320752" y="2326769"/>
                  <a:pt x="3886481" y="2334546"/>
                  <a:pt x="3729111" y="2319957"/>
                </a:cubicBezTo>
                <a:cubicBezTo>
                  <a:pt x="3571741" y="2305368"/>
                  <a:pt x="3197274" y="2351016"/>
                  <a:pt x="2793342" y="2319957"/>
                </a:cubicBezTo>
                <a:cubicBezTo>
                  <a:pt x="2389410" y="2288898"/>
                  <a:pt x="2320889" y="2348800"/>
                  <a:pt x="1857572" y="2319957"/>
                </a:cubicBezTo>
                <a:cubicBezTo>
                  <a:pt x="1394255" y="2291115"/>
                  <a:pt x="1520279" y="2307959"/>
                  <a:pt x="1277954" y="2319957"/>
                </a:cubicBezTo>
                <a:cubicBezTo>
                  <a:pt x="1035629" y="2331955"/>
                  <a:pt x="1053241" y="2317371"/>
                  <a:pt x="935769" y="2319957"/>
                </a:cubicBezTo>
                <a:cubicBezTo>
                  <a:pt x="818297" y="2322543"/>
                  <a:pt x="320020" y="2343536"/>
                  <a:pt x="0" y="2319957"/>
                </a:cubicBezTo>
                <a:cubicBezTo>
                  <a:pt x="19128" y="2209586"/>
                  <a:pt x="12678" y="1947474"/>
                  <a:pt x="0" y="1786367"/>
                </a:cubicBezTo>
                <a:cubicBezTo>
                  <a:pt x="-12678" y="1625260"/>
                  <a:pt x="3782" y="1355437"/>
                  <a:pt x="0" y="1159979"/>
                </a:cubicBezTo>
                <a:cubicBezTo>
                  <a:pt x="-3782" y="964521"/>
                  <a:pt x="24637" y="839546"/>
                  <a:pt x="0" y="533590"/>
                </a:cubicBezTo>
                <a:cubicBezTo>
                  <a:pt x="-24637" y="227634"/>
                  <a:pt x="21326" y="112520"/>
                  <a:pt x="0" y="0"/>
                </a:cubicBezTo>
                <a:close/>
              </a:path>
            </a:pathLst>
          </a:custGeom>
          <a:solidFill>
            <a:srgbClr val="00467F"/>
          </a:solidFill>
          <a:ln>
            <a:extLst>
              <a:ext uri="{C807C97D-BFC1-408E-A445-0C87EB9F89A2}">
                <ask:lineSketchStyleProps xmlns:ask="http://schemas.microsoft.com/office/drawing/2018/sketchyshapes" sd="87792967">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ED63B50D-EB5E-26FD-20D0-12D074F3936A}"/>
              </a:ext>
            </a:extLst>
          </p:cNvPr>
          <p:cNvSpPr>
            <a:spLocks noGrp="1"/>
          </p:cNvSpPr>
          <p:nvPr>
            <p:ph type="ctrTitle"/>
          </p:nvPr>
        </p:nvSpPr>
        <p:spPr>
          <a:xfrm>
            <a:off x="1524000" y="1867798"/>
            <a:ext cx="9144000" cy="2207246"/>
          </a:xfrm>
        </p:spPr>
        <p:txBody>
          <a:bodyPr/>
          <a:lstStyle/>
          <a:p>
            <a:r>
              <a:rPr lang="en-GB" b="1">
                <a:solidFill>
                  <a:srgbClr val="00467F"/>
                </a:solidFill>
              </a:rPr>
              <a:t>The risks and benefits of social media</a:t>
            </a:r>
            <a:endParaRPr lang="en-GB" b="1"/>
          </a:p>
        </p:txBody>
      </p:sp>
      <p:sp>
        <p:nvSpPr>
          <p:cNvPr id="3" name="Subtitle 2">
            <a:extLst>
              <a:ext uri="{FF2B5EF4-FFF2-40B4-BE49-F238E27FC236}">
                <a16:creationId xmlns:a16="http://schemas.microsoft.com/office/drawing/2014/main" id="{3C65B567-EE27-007D-AD81-23C7ED7BD1EB}"/>
              </a:ext>
            </a:extLst>
          </p:cNvPr>
          <p:cNvSpPr>
            <a:spLocks noGrp="1"/>
          </p:cNvSpPr>
          <p:nvPr>
            <p:ph type="subTitle" idx="1"/>
          </p:nvPr>
        </p:nvSpPr>
        <p:spPr>
          <a:xfrm>
            <a:off x="1524000" y="4675497"/>
            <a:ext cx="9144000" cy="1655762"/>
          </a:xfrm>
        </p:spPr>
        <p:txBody>
          <a:bodyPr/>
          <a:lstStyle/>
          <a:p>
            <a:r>
              <a:rPr lang="en-GB">
                <a:solidFill>
                  <a:schemeClr val="bg1"/>
                </a:solidFill>
                <a:latin typeface="+mj-lt"/>
              </a:rPr>
              <a:t>An interactive learning session for healthcare professionals</a:t>
            </a:r>
          </a:p>
        </p:txBody>
      </p:sp>
      <p:pic>
        <p:nvPicPr>
          <p:cNvPr id="4" name="Picture 3" descr="A blue letters on a black background&#10;&#10;Description automatically generated">
            <a:extLst>
              <a:ext uri="{FF2B5EF4-FFF2-40B4-BE49-F238E27FC236}">
                <a16:creationId xmlns:a16="http://schemas.microsoft.com/office/drawing/2014/main" id="{5A26A2C7-7DFD-C280-B9CC-E5A8AB932D66}"/>
              </a:ext>
            </a:extLst>
          </p:cNvPr>
          <p:cNvPicPr>
            <a:picLocks noChangeAspect="1"/>
          </p:cNvPicPr>
          <p:nvPr/>
        </p:nvPicPr>
        <p:blipFill>
          <a:blip r:embed="rId3"/>
          <a:stretch>
            <a:fillRect/>
          </a:stretch>
        </p:blipFill>
        <p:spPr>
          <a:xfrm>
            <a:off x="7266214" y="365125"/>
            <a:ext cx="4191000" cy="1162050"/>
          </a:xfrm>
          <a:prstGeom prst="rect">
            <a:avLst/>
          </a:prstGeom>
        </p:spPr>
      </p:pic>
    </p:spTree>
    <p:extLst>
      <p:ext uri="{BB962C8B-B14F-4D97-AF65-F5344CB8AC3E}">
        <p14:creationId xmlns:p14="http://schemas.microsoft.com/office/powerpoint/2010/main" val="401200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79EAC9C-B332-1FA3-0B24-FB5828DD8E32}"/>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Learning objectives</a:t>
            </a:r>
          </a:p>
        </p:txBody>
      </p:sp>
      <p:pic>
        <p:nvPicPr>
          <p:cNvPr id="8" name="Picture 7" descr="A blue letters on a black background&#10;&#10;Description automatically generated">
            <a:extLst>
              <a:ext uri="{FF2B5EF4-FFF2-40B4-BE49-F238E27FC236}">
                <a16:creationId xmlns:a16="http://schemas.microsoft.com/office/drawing/2014/main" id="{8A659AC3-0D2D-2263-1E2C-D078F3B9659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2" name="Content Placeholder 2">
            <a:extLst>
              <a:ext uri="{FF2B5EF4-FFF2-40B4-BE49-F238E27FC236}">
                <a16:creationId xmlns:a16="http://schemas.microsoft.com/office/drawing/2014/main" id="{38595BAA-A248-6484-FC8A-F8C28CF01636}"/>
              </a:ext>
            </a:extLst>
          </p:cNvPr>
          <p:cNvSpPr>
            <a:spLocks noGrp="1"/>
          </p:cNvSpPr>
          <p:nvPr>
            <p:ph idx="1"/>
          </p:nvPr>
        </p:nvSpPr>
        <p:spPr>
          <a:xfrm>
            <a:off x="838200" y="1825625"/>
            <a:ext cx="9214104" cy="4351338"/>
          </a:xfrm>
        </p:spPr>
        <p:txBody>
          <a:bodyPr vert="horz" lIns="91440" tIns="45720" rIns="91440" bIns="45720" rtlCol="0" anchor="t">
            <a:normAutofit/>
          </a:bodyPr>
          <a:lstStyle/>
          <a:p>
            <a:r>
              <a:rPr lang="en-GB" sz="2400" dirty="0"/>
              <a:t>To understand how social media can be used by healthcare professionals</a:t>
            </a:r>
          </a:p>
          <a:p>
            <a:endParaRPr lang="en-GB" sz="2400" dirty="0"/>
          </a:p>
          <a:p>
            <a:r>
              <a:rPr lang="en-GB" sz="2400" dirty="0"/>
              <a:t>To understand the benefits and risks of healthcare professionals using social media</a:t>
            </a:r>
          </a:p>
          <a:p>
            <a:endParaRPr lang="en-GB" sz="2400" dirty="0"/>
          </a:p>
          <a:p>
            <a:r>
              <a:rPr lang="en-GB" sz="2400" dirty="0"/>
              <a:t>Familiarise yourself with the updated HCPC standards</a:t>
            </a:r>
          </a:p>
          <a:p>
            <a:endParaRPr lang="en-GB" sz="2400" dirty="0"/>
          </a:p>
          <a:p>
            <a:r>
              <a:rPr lang="en-GB" sz="2400" dirty="0"/>
              <a:t>Develop an action plan for how you might use social media in your healthcare profession</a:t>
            </a:r>
          </a:p>
          <a:p>
            <a:endParaRPr lang="en-GB" sz="2400" dirty="0"/>
          </a:p>
          <a:p>
            <a:endParaRPr lang="en-GB" sz="2400" dirty="0"/>
          </a:p>
          <a:p>
            <a:endParaRPr lang="en-GB" sz="2400" dirty="0"/>
          </a:p>
          <a:p>
            <a:endParaRPr lang="en-GB" dirty="0"/>
          </a:p>
        </p:txBody>
      </p:sp>
    </p:spTree>
    <p:extLst>
      <p:ext uri="{BB962C8B-B14F-4D97-AF65-F5344CB8AC3E}">
        <p14:creationId xmlns:p14="http://schemas.microsoft.com/office/powerpoint/2010/main" val="876047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DB13-0E94-826D-B8A9-2A7BC9DC389C}"/>
              </a:ext>
            </a:extLst>
          </p:cNvPr>
          <p:cNvSpPr>
            <a:spLocks noGrp="1"/>
          </p:cNvSpPr>
          <p:nvPr>
            <p:ph type="title"/>
          </p:nvPr>
        </p:nvSpPr>
        <p:spPr>
          <a:xfrm>
            <a:off x="838200" y="125958"/>
            <a:ext cx="10515600" cy="1325563"/>
          </a:xfrm>
        </p:spPr>
        <p:txBody>
          <a:bodyPr/>
          <a:lstStyle/>
          <a:p>
            <a:r>
              <a:rPr lang="en-GB">
                <a:solidFill>
                  <a:srgbClr val="00467F"/>
                </a:solidFill>
              </a:rPr>
              <a:t>What is social media? </a:t>
            </a:r>
            <a:endParaRPr lang="en-GB">
              <a:solidFill>
                <a:srgbClr val="00467F"/>
              </a:solidFill>
              <a:cs typeface="Calibri Light"/>
            </a:endParaRPr>
          </a:p>
        </p:txBody>
      </p:sp>
      <p:sp>
        <p:nvSpPr>
          <p:cNvPr id="3" name="Content Placeholder 2">
            <a:extLst>
              <a:ext uri="{FF2B5EF4-FFF2-40B4-BE49-F238E27FC236}">
                <a16:creationId xmlns:a16="http://schemas.microsoft.com/office/drawing/2014/main" id="{0BC4E985-321A-8FF5-27F7-5BA91854E81C}"/>
              </a:ext>
            </a:extLst>
          </p:cNvPr>
          <p:cNvSpPr>
            <a:spLocks noGrp="1"/>
          </p:cNvSpPr>
          <p:nvPr>
            <p:ph idx="1"/>
          </p:nvPr>
        </p:nvSpPr>
        <p:spPr>
          <a:xfrm>
            <a:off x="1408484" y="2425294"/>
            <a:ext cx="3402774" cy="2734499"/>
          </a:xfrm>
          <a:custGeom>
            <a:avLst/>
            <a:gdLst>
              <a:gd name="connsiteX0" fmla="*/ 0 w 3402774"/>
              <a:gd name="connsiteY0" fmla="*/ 0 h 2734499"/>
              <a:gd name="connsiteX1" fmla="*/ 612499 w 3402774"/>
              <a:gd name="connsiteY1" fmla="*/ 0 h 2734499"/>
              <a:gd name="connsiteX2" fmla="*/ 1327082 w 3402774"/>
              <a:gd name="connsiteY2" fmla="*/ 0 h 2734499"/>
              <a:gd name="connsiteX3" fmla="*/ 1973609 w 3402774"/>
              <a:gd name="connsiteY3" fmla="*/ 0 h 2734499"/>
              <a:gd name="connsiteX4" fmla="*/ 2586108 w 3402774"/>
              <a:gd name="connsiteY4" fmla="*/ 0 h 2734499"/>
              <a:gd name="connsiteX5" fmla="*/ 3402774 w 3402774"/>
              <a:gd name="connsiteY5" fmla="*/ 0 h 2734499"/>
              <a:gd name="connsiteX6" fmla="*/ 3402774 w 3402774"/>
              <a:gd name="connsiteY6" fmla="*/ 683625 h 2734499"/>
              <a:gd name="connsiteX7" fmla="*/ 3402774 w 3402774"/>
              <a:gd name="connsiteY7" fmla="*/ 1367250 h 2734499"/>
              <a:gd name="connsiteX8" fmla="*/ 3402774 w 3402774"/>
              <a:gd name="connsiteY8" fmla="*/ 1996184 h 2734499"/>
              <a:gd name="connsiteX9" fmla="*/ 3402774 w 3402774"/>
              <a:gd name="connsiteY9" fmla="*/ 2734499 h 2734499"/>
              <a:gd name="connsiteX10" fmla="*/ 2790275 w 3402774"/>
              <a:gd name="connsiteY10" fmla="*/ 2734499 h 2734499"/>
              <a:gd name="connsiteX11" fmla="*/ 2211803 w 3402774"/>
              <a:gd name="connsiteY11" fmla="*/ 2734499 h 2734499"/>
              <a:gd name="connsiteX12" fmla="*/ 1497221 w 3402774"/>
              <a:gd name="connsiteY12" fmla="*/ 2734499 h 2734499"/>
              <a:gd name="connsiteX13" fmla="*/ 884721 w 3402774"/>
              <a:gd name="connsiteY13" fmla="*/ 2734499 h 2734499"/>
              <a:gd name="connsiteX14" fmla="*/ 0 w 3402774"/>
              <a:gd name="connsiteY14" fmla="*/ 2734499 h 2734499"/>
              <a:gd name="connsiteX15" fmla="*/ 0 w 3402774"/>
              <a:gd name="connsiteY15" fmla="*/ 1996184 h 2734499"/>
              <a:gd name="connsiteX16" fmla="*/ 0 w 3402774"/>
              <a:gd name="connsiteY16" fmla="*/ 1367250 h 2734499"/>
              <a:gd name="connsiteX17" fmla="*/ 0 w 3402774"/>
              <a:gd name="connsiteY17" fmla="*/ 656280 h 2734499"/>
              <a:gd name="connsiteX18" fmla="*/ 0 w 3402774"/>
              <a:gd name="connsiteY18" fmla="*/ 0 h 273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02774" h="2734499" fill="none" extrusionOk="0">
                <a:moveTo>
                  <a:pt x="0" y="0"/>
                </a:moveTo>
                <a:cubicBezTo>
                  <a:pt x="126251" y="-19544"/>
                  <a:pt x="350362" y="-11667"/>
                  <a:pt x="612499" y="0"/>
                </a:cubicBezTo>
                <a:cubicBezTo>
                  <a:pt x="874636" y="11667"/>
                  <a:pt x="1151903" y="-2415"/>
                  <a:pt x="1327082" y="0"/>
                </a:cubicBezTo>
                <a:cubicBezTo>
                  <a:pt x="1502261" y="2415"/>
                  <a:pt x="1738016" y="-2881"/>
                  <a:pt x="1973609" y="0"/>
                </a:cubicBezTo>
                <a:cubicBezTo>
                  <a:pt x="2209202" y="2881"/>
                  <a:pt x="2437587" y="-26972"/>
                  <a:pt x="2586108" y="0"/>
                </a:cubicBezTo>
                <a:cubicBezTo>
                  <a:pt x="2734629" y="26972"/>
                  <a:pt x="3155474" y="18648"/>
                  <a:pt x="3402774" y="0"/>
                </a:cubicBezTo>
                <a:cubicBezTo>
                  <a:pt x="3417641" y="267159"/>
                  <a:pt x="3374863" y="399550"/>
                  <a:pt x="3402774" y="683625"/>
                </a:cubicBezTo>
                <a:cubicBezTo>
                  <a:pt x="3430685" y="967700"/>
                  <a:pt x="3400695" y="1121001"/>
                  <a:pt x="3402774" y="1367250"/>
                </a:cubicBezTo>
                <a:cubicBezTo>
                  <a:pt x="3404853" y="1613499"/>
                  <a:pt x="3394361" y="1690684"/>
                  <a:pt x="3402774" y="1996184"/>
                </a:cubicBezTo>
                <a:cubicBezTo>
                  <a:pt x="3411187" y="2301684"/>
                  <a:pt x="3432083" y="2418329"/>
                  <a:pt x="3402774" y="2734499"/>
                </a:cubicBezTo>
                <a:cubicBezTo>
                  <a:pt x="3247545" y="2734396"/>
                  <a:pt x="3051495" y="2706096"/>
                  <a:pt x="2790275" y="2734499"/>
                </a:cubicBezTo>
                <a:cubicBezTo>
                  <a:pt x="2529055" y="2762902"/>
                  <a:pt x="2379156" y="2722570"/>
                  <a:pt x="2211803" y="2734499"/>
                </a:cubicBezTo>
                <a:cubicBezTo>
                  <a:pt x="2044450" y="2746428"/>
                  <a:pt x="1743778" y="2746307"/>
                  <a:pt x="1497221" y="2734499"/>
                </a:cubicBezTo>
                <a:cubicBezTo>
                  <a:pt x="1250664" y="2722691"/>
                  <a:pt x="1111114" y="2743390"/>
                  <a:pt x="884721" y="2734499"/>
                </a:cubicBezTo>
                <a:cubicBezTo>
                  <a:pt x="658328" y="2725608"/>
                  <a:pt x="209121" y="2762502"/>
                  <a:pt x="0" y="2734499"/>
                </a:cubicBezTo>
                <a:cubicBezTo>
                  <a:pt x="-20921" y="2484147"/>
                  <a:pt x="29300" y="2225554"/>
                  <a:pt x="0" y="1996184"/>
                </a:cubicBezTo>
                <a:cubicBezTo>
                  <a:pt x="-29300" y="1766814"/>
                  <a:pt x="11871" y="1652149"/>
                  <a:pt x="0" y="1367250"/>
                </a:cubicBezTo>
                <a:cubicBezTo>
                  <a:pt x="-11871" y="1082351"/>
                  <a:pt x="-4322" y="903694"/>
                  <a:pt x="0" y="656280"/>
                </a:cubicBezTo>
                <a:cubicBezTo>
                  <a:pt x="4322" y="408866"/>
                  <a:pt x="16717" y="299309"/>
                  <a:pt x="0" y="0"/>
                </a:cubicBezTo>
                <a:close/>
              </a:path>
              <a:path w="3402774" h="2734499" stroke="0" extrusionOk="0">
                <a:moveTo>
                  <a:pt x="0" y="0"/>
                </a:moveTo>
                <a:cubicBezTo>
                  <a:pt x="139060" y="-28999"/>
                  <a:pt x="468504" y="-18042"/>
                  <a:pt x="646527" y="0"/>
                </a:cubicBezTo>
                <a:cubicBezTo>
                  <a:pt x="824550" y="18042"/>
                  <a:pt x="979592" y="24186"/>
                  <a:pt x="1224999" y="0"/>
                </a:cubicBezTo>
                <a:cubicBezTo>
                  <a:pt x="1470406" y="-24186"/>
                  <a:pt x="1774744" y="-23360"/>
                  <a:pt x="1973609" y="0"/>
                </a:cubicBezTo>
                <a:cubicBezTo>
                  <a:pt x="2172474" y="23360"/>
                  <a:pt x="2488574" y="-10209"/>
                  <a:pt x="2620136" y="0"/>
                </a:cubicBezTo>
                <a:cubicBezTo>
                  <a:pt x="2751698" y="10209"/>
                  <a:pt x="3042035" y="9065"/>
                  <a:pt x="3402774" y="0"/>
                </a:cubicBezTo>
                <a:cubicBezTo>
                  <a:pt x="3377305" y="294513"/>
                  <a:pt x="3420366" y="371565"/>
                  <a:pt x="3402774" y="738315"/>
                </a:cubicBezTo>
                <a:cubicBezTo>
                  <a:pt x="3385182" y="1105066"/>
                  <a:pt x="3434853" y="1222550"/>
                  <a:pt x="3402774" y="1421939"/>
                </a:cubicBezTo>
                <a:cubicBezTo>
                  <a:pt x="3370695" y="1621328"/>
                  <a:pt x="3390998" y="1903853"/>
                  <a:pt x="3402774" y="2105564"/>
                </a:cubicBezTo>
                <a:cubicBezTo>
                  <a:pt x="3414550" y="2307275"/>
                  <a:pt x="3386363" y="2516732"/>
                  <a:pt x="3402774" y="2734499"/>
                </a:cubicBezTo>
                <a:cubicBezTo>
                  <a:pt x="3110807" y="2728128"/>
                  <a:pt x="3014716" y="2752455"/>
                  <a:pt x="2790275" y="2734499"/>
                </a:cubicBezTo>
                <a:cubicBezTo>
                  <a:pt x="2565834" y="2716543"/>
                  <a:pt x="2271344" y="2743961"/>
                  <a:pt x="2109720" y="2734499"/>
                </a:cubicBezTo>
                <a:cubicBezTo>
                  <a:pt x="1948097" y="2725037"/>
                  <a:pt x="1759688" y="2717999"/>
                  <a:pt x="1463193" y="2734499"/>
                </a:cubicBezTo>
                <a:cubicBezTo>
                  <a:pt x="1166698" y="2750999"/>
                  <a:pt x="984575" y="2761802"/>
                  <a:pt x="714583" y="2734499"/>
                </a:cubicBezTo>
                <a:cubicBezTo>
                  <a:pt x="444591" y="2707197"/>
                  <a:pt x="272476" y="2727295"/>
                  <a:pt x="0" y="2734499"/>
                </a:cubicBezTo>
                <a:cubicBezTo>
                  <a:pt x="-21855" y="2498846"/>
                  <a:pt x="-24478" y="2353715"/>
                  <a:pt x="0" y="2105564"/>
                </a:cubicBezTo>
                <a:cubicBezTo>
                  <a:pt x="24478" y="1857414"/>
                  <a:pt x="-16351" y="1705965"/>
                  <a:pt x="0" y="1421939"/>
                </a:cubicBezTo>
                <a:cubicBezTo>
                  <a:pt x="16351" y="1137913"/>
                  <a:pt x="13465" y="957360"/>
                  <a:pt x="0" y="765660"/>
                </a:cubicBezTo>
                <a:cubicBezTo>
                  <a:pt x="-13465" y="573960"/>
                  <a:pt x="35691" y="190466"/>
                  <a:pt x="0" y="0"/>
                </a:cubicBezTo>
                <a:close/>
              </a:path>
            </a:pathLst>
          </a:custGeom>
          <a:ln>
            <a:solidFill>
              <a:srgbClr val="00467F"/>
            </a:solidFill>
            <a:extLst>
              <a:ext uri="{C807C97D-BFC1-408E-A445-0C87EB9F89A2}">
                <ask:lineSketchStyleProps xmlns:ask="http://schemas.microsoft.com/office/drawing/2018/sketchyshapes" sd="1219033472">
                  <ask:type>
                    <ask:lineSketchFreehand/>
                  </ask:type>
                </ask:lineSketchStyleProps>
              </a:ext>
            </a:extLst>
          </a:ln>
        </p:spPr>
        <p:txBody>
          <a:bodyPr vert="horz" lIns="91440" tIns="45720" rIns="91440" bIns="45720" rtlCol="0" anchor="t">
            <a:normAutofit/>
          </a:bodyPr>
          <a:lstStyle/>
          <a:p>
            <a:pPr marL="0" indent="0" algn="ctr">
              <a:buNone/>
            </a:pPr>
            <a:r>
              <a:rPr lang="en-GB" sz="4000" b="1">
                <a:solidFill>
                  <a:srgbClr val="00467F"/>
                </a:solidFill>
                <a:cs typeface="Calibri"/>
              </a:rPr>
              <a:t>"</a:t>
            </a:r>
            <a:r>
              <a:rPr lang="en-GB">
                <a:cs typeface="Calibri"/>
              </a:rPr>
              <a:t>Websites and applications that allow you to create and share content and interact with other users</a:t>
            </a:r>
            <a:r>
              <a:rPr lang="en-GB" sz="4000">
                <a:solidFill>
                  <a:srgbClr val="00467F"/>
                </a:solidFill>
                <a:cs typeface="Calibri"/>
              </a:rPr>
              <a:t>"</a:t>
            </a:r>
            <a:endParaRPr lang="en-GB" sz="4400">
              <a:solidFill>
                <a:srgbClr val="00467F"/>
              </a:solidFill>
              <a:cs typeface="Calibri"/>
            </a:endParaRPr>
          </a:p>
          <a:p>
            <a:pPr>
              <a:buFont typeface="Calibri" panose="020B0604020202020204" pitchFamily="34" charset="0"/>
              <a:buChar char="-"/>
            </a:pPr>
            <a:endParaRPr lang="en-GB">
              <a:cs typeface="Calibri"/>
            </a:endParaRPr>
          </a:p>
        </p:txBody>
      </p:sp>
      <p:pic>
        <p:nvPicPr>
          <p:cNvPr id="5" name="Picture 4" descr="A blue letters on a black background&#10;&#10;Description automatically generated">
            <a:extLst>
              <a:ext uri="{FF2B5EF4-FFF2-40B4-BE49-F238E27FC236}">
                <a16:creationId xmlns:a16="http://schemas.microsoft.com/office/drawing/2014/main" id="{5B71D847-1567-58EE-B164-0622B9EB8335}"/>
              </a:ext>
            </a:extLst>
          </p:cNvPr>
          <p:cNvPicPr>
            <a:picLocks noChangeAspect="1"/>
          </p:cNvPicPr>
          <p:nvPr/>
        </p:nvPicPr>
        <p:blipFill>
          <a:blip r:embed="rId3"/>
          <a:stretch>
            <a:fillRect/>
          </a:stretch>
        </p:blipFill>
        <p:spPr>
          <a:xfrm>
            <a:off x="7899832" y="0"/>
            <a:ext cx="4191000" cy="1162050"/>
          </a:xfrm>
          <a:prstGeom prst="rect">
            <a:avLst/>
          </a:prstGeom>
        </p:spPr>
      </p:pic>
      <p:graphicFrame>
        <p:nvGraphicFramePr>
          <p:cNvPr id="13" name="TextBox 3">
            <a:extLst>
              <a:ext uri="{FF2B5EF4-FFF2-40B4-BE49-F238E27FC236}">
                <a16:creationId xmlns:a16="http://schemas.microsoft.com/office/drawing/2014/main" id="{8D57AD96-4159-9A60-A105-37E496E847BE}"/>
              </a:ext>
            </a:extLst>
          </p:cNvPr>
          <p:cNvGraphicFramePr/>
          <p:nvPr>
            <p:extLst>
              <p:ext uri="{D42A27DB-BD31-4B8C-83A1-F6EECF244321}">
                <p14:modId xmlns:p14="http://schemas.microsoft.com/office/powerpoint/2010/main" val="1437089200"/>
              </p:ext>
            </p:extLst>
          </p:nvPr>
        </p:nvGraphicFramePr>
        <p:xfrm>
          <a:off x="4074226" y="788739"/>
          <a:ext cx="7279574" cy="563231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46897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29A6772-68E6-4BE8-A58B-1D3DDBE290CF}"/>
              </a:ext>
            </a:extLst>
          </p:cNvPr>
          <p:cNvPicPr>
            <a:picLocks noChangeAspect="1"/>
          </p:cNvPicPr>
          <p:nvPr/>
        </p:nvPicPr>
        <p:blipFill rotWithShape="1">
          <a:blip r:embed="rId3"/>
          <a:srcRect t="12915" b="14798"/>
          <a:stretch/>
        </p:blipFill>
        <p:spPr>
          <a:xfrm>
            <a:off x="987267" y="432413"/>
            <a:ext cx="10217466" cy="5993174"/>
          </a:xfrm>
          <a:prstGeom prst="rect">
            <a:avLst/>
          </a:prstGeom>
        </p:spPr>
      </p:pic>
    </p:spTree>
    <p:extLst>
      <p:ext uri="{BB962C8B-B14F-4D97-AF65-F5344CB8AC3E}">
        <p14:creationId xmlns:p14="http://schemas.microsoft.com/office/powerpoint/2010/main" val="3830732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85</TotalTime>
  <Words>593</Words>
  <Application>Microsoft Office PowerPoint</Application>
  <PresentationFormat>Widescreen</PresentationFormat>
  <Paragraphs>32</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risks and benefits of social media</vt:lpstr>
      <vt:lpstr>PowerPoint Presentation</vt:lpstr>
      <vt:lpstr>What is social media?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objectives</dc:title>
  <dc:creator>BAXANDALL, Louise (SHEFFIELD CHILDREN'S NHS FOUNDATION TRUST)</dc:creator>
  <cp:lastModifiedBy>BAINES, Mathew (SHEFFIELD CHILDREN'S NHS FOUNDATION TRUST)</cp:lastModifiedBy>
  <cp:revision>4</cp:revision>
  <dcterms:created xsi:type="dcterms:W3CDTF">2024-07-29T15:38:02Z</dcterms:created>
  <dcterms:modified xsi:type="dcterms:W3CDTF">2024-08-28T10:50:46Z</dcterms:modified>
</cp:coreProperties>
</file>